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88825" cy="6858000"/>
  <p:notesSz cx="9144000" cy="6858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2" autoAdjust="0"/>
    <p:restoredTop sz="94660"/>
  </p:normalViewPr>
  <p:slideViewPr>
    <p:cSldViewPr>
      <p:cViewPr varScale="1">
        <p:scale>
          <a:sx n="70" d="100"/>
          <a:sy n="70" d="100"/>
        </p:scale>
        <p:origin x="90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Global </a:t>
            </a:r>
            <a:r>
              <a:rPr lang="en-GB" sz="2000" b="1" i="0" u="none" strike="noStrike" baseline="0" dirty="0" err="1" smtClean="0">
                <a:effectLst/>
              </a:rPr>
              <a:t>Anesthesia</a:t>
            </a:r>
            <a:r>
              <a:rPr lang="en-GB" sz="2000" b="1" i="0" u="none" strike="noStrike" baseline="0" dirty="0" smtClean="0">
                <a:effectLst/>
              </a:rPr>
              <a:t> and Respiratory Devices Market</a:t>
            </a:r>
            <a:r>
              <a:rPr lang="en-US" sz="2000" b="1" i="0" u="none" strike="noStrike" baseline="0" dirty="0" smtClean="0">
                <a:effectLst/>
              </a:rPr>
              <a:t> </a:t>
            </a:r>
            <a:r>
              <a:rPr lang="en-US" sz="2000" dirty="0" smtClean="0"/>
              <a:t>Revenue, 2019-2030 (</a:t>
            </a:r>
            <a:r>
              <a:rPr lang="en-US" sz="2000" smtClean="0"/>
              <a:t>USD </a:t>
            </a:r>
            <a:r>
              <a:rPr lang="en-US" sz="2000" smtClean="0"/>
              <a:t>BN</a:t>
            </a:r>
            <a:r>
              <a:rPr lang="en-US" sz="2000" dirty="0" smtClean="0"/>
              <a:t>)</a:t>
            </a:r>
            <a:endParaRPr lang="en-US" sz="2000" dirty="0"/>
          </a:p>
        </c:rich>
      </c:tx>
      <c:layout>
        <c:manualLayout>
          <c:xMode val="edge"/>
          <c:yMode val="edge"/>
          <c:x val="0.17276971308613501"/>
          <c:y val="2.89855072463768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869435783614303E-2"/>
          <c:y val="0.15039800995024877"/>
          <c:w val="0.88423347249379058"/>
          <c:h val="0.77350746268656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801658828807977E-4"/>
                  <c:y val="0.2413338278367377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Sheet1!$B$2:$B$13</c:f>
              <c:numCache>
                <c:formatCode>_ * #,##0.00_ ;_ * \-#,##0.00_ ;_ * "-"??_ ;_ @_ </c:formatCode>
                <c:ptCount val="12"/>
                <c:pt idx="0" formatCode="General">
                  <c:v>31.77</c:v>
                </c:pt>
                <c:pt idx="1">
                  <c:v>33.64443</c:v>
                </c:pt>
                <c:pt idx="2">
                  <c:v>35.629451369999998</c:v>
                </c:pt>
                <c:pt idx="3">
                  <c:v>37.731589000829999</c:v>
                </c:pt>
                <c:pt idx="4">
                  <c:v>39.957752751878964</c:v>
                </c:pt>
                <c:pt idx="5">
                  <c:v>42.315260164239817</c:v>
                </c:pt>
                <c:pt idx="6">
                  <c:v>44.811860513929965</c:v>
                </c:pt>
                <c:pt idx="7">
                  <c:v>47.455760284251831</c:v>
                </c:pt>
                <c:pt idx="8">
                  <c:v>50.255650141022684</c:v>
                </c:pt>
                <c:pt idx="9">
                  <c:v>53.220733499343019</c:v>
                </c:pt>
                <c:pt idx="10">
                  <c:v>56.360756775804255</c:v>
                </c:pt>
                <c:pt idx="11">
                  <c:v>59.686041425576704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2800472"/>
        <c:axId val="112844968"/>
      </c:barChart>
      <c:catAx>
        <c:axId val="11280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844968"/>
        <c:crosses val="autoZero"/>
        <c:auto val="1"/>
        <c:lblAlgn val="ctr"/>
        <c:lblOffset val="100"/>
        <c:noMultiLvlLbl val="0"/>
      </c:catAx>
      <c:valAx>
        <c:axId val="112844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2800472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ysClr val="windowText" lastClr="000000"/>
      </a:solidFill>
    </a:ln>
  </c:spPr>
  <c:txPr>
    <a:bodyPr/>
    <a:lstStyle/>
    <a:p>
      <a:pPr>
        <a:defRPr sz="1400">
          <a:latin typeface="Franklin Gothic Book" pitchFamily="34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0" y="0"/>
          <a:ext cx="11353800" cy="472440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0.43942</cdr:x>
      <cdr:y>0.2029</cdr:y>
    </cdr:from>
    <cdr:to>
      <cdr:x>0.56045</cdr:x>
      <cdr:y>0.28986</cdr:y>
    </cdr:to>
    <cdr:sp macro="" textlink="">
      <cdr:nvSpPr>
        <cdr:cNvPr id="4" name="Oval 3"/>
        <cdr:cNvSpPr/>
      </cdr:nvSpPr>
      <cdr:spPr>
        <a:xfrm xmlns:a="http://schemas.openxmlformats.org/drawingml/2006/main">
          <a:off x="5256212" y="1066800"/>
          <a:ext cx="1447738" cy="45721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dirty="0" smtClean="0"/>
            <a:t>    </a:t>
          </a:r>
          <a:r>
            <a:rPr lang="en-US" sz="1600" dirty="0" smtClean="0"/>
            <a:t>5.9%</a:t>
          </a:r>
          <a:endParaRPr lang="en-US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6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673" y="366714"/>
            <a:ext cx="2056866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082" y="366714"/>
            <a:ext cx="5967447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0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2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2" y="2133600"/>
            <a:ext cx="4012155" cy="603408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84" y="2133600"/>
            <a:ext cx="4012155" cy="603408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7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1535112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3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2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5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4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3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9"/>
            <a:ext cx="7313295" cy="804861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E187-FB3F-49C8-A993-263DE821FFE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9005-BA93-4E4F-B761-03D0B636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9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898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34739099"/>
              </p:ext>
            </p:extLst>
          </p:nvPr>
        </p:nvGraphicFramePr>
        <p:xfrm>
          <a:off x="0" y="533400"/>
          <a:ext cx="1196181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598612" y="1676400"/>
            <a:ext cx="9829800" cy="1752600"/>
          </a:xfrm>
          <a:prstGeom prst="straightConnector1">
            <a:avLst/>
          </a:prstGeom>
          <a:noFill/>
          <a:ln w="19050" cap="flat" cmpd="sng" algn="ctr">
            <a:solidFill>
              <a:srgbClr val="4C2C50">
                <a:lumMod val="7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013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M new V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87AB8"/>
    </a:accent1>
    <a:accent2>
      <a:srgbClr val="39AA94"/>
    </a:accent2>
    <a:accent3>
      <a:srgbClr val="9DBB52"/>
    </a:accent3>
    <a:accent4>
      <a:srgbClr val="FFC000"/>
    </a:accent4>
    <a:accent5>
      <a:srgbClr val="B83B32"/>
    </a:accent5>
    <a:accent6>
      <a:srgbClr val="4C2C50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Book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78</cp:revision>
  <dcterms:created xsi:type="dcterms:W3CDTF">2019-05-10T03:14:23Z</dcterms:created>
  <dcterms:modified xsi:type="dcterms:W3CDTF">2019-12-12T08:21:34Z</dcterms:modified>
</cp:coreProperties>
</file>